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5" r:id="rId1"/>
  </p:sldMasterIdLst>
  <p:sldIdLst>
    <p:sldId id="256" r:id="rId2"/>
  </p:sldIdLst>
  <p:sldSz cx="43891200" cy="32918400"/>
  <p:notesSz cx="6858000" cy="9144000"/>
  <p:defaultTextStyle>
    <a:defPPr>
      <a:defRPr lang="en-US"/>
    </a:defPPr>
    <a:lvl1pPr marL="0" algn="l" defTabSz="3511296" rtl="0" eaLnBrk="1" latinLnBrk="0" hangingPunct="1">
      <a:defRPr sz="6912" kern="1200">
        <a:solidFill>
          <a:schemeClr val="tx1"/>
        </a:solidFill>
        <a:latin typeface="+mn-lt"/>
        <a:ea typeface="+mn-ea"/>
        <a:cs typeface="+mn-cs"/>
      </a:defRPr>
    </a:lvl1pPr>
    <a:lvl2pPr marL="1755648" algn="l" defTabSz="3511296" rtl="0" eaLnBrk="1" latinLnBrk="0" hangingPunct="1">
      <a:defRPr sz="6912" kern="1200">
        <a:solidFill>
          <a:schemeClr val="tx1"/>
        </a:solidFill>
        <a:latin typeface="+mn-lt"/>
        <a:ea typeface="+mn-ea"/>
        <a:cs typeface="+mn-cs"/>
      </a:defRPr>
    </a:lvl2pPr>
    <a:lvl3pPr marL="3511296" algn="l" defTabSz="3511296" rtl="0" eaLnBrk="1" latinLnBrk="0" hangingPunct="1">
      <a:defRPr sz="6912" kern="1200">
        <a:solidFill>
          <a:schemeClr val="tx1"/>
        </a:solidFill>
        <a:latin typeface="+mn-lt"/>
        <a:ea typeface="+mn-ea"/>
        <a:cs typeface="+mn-cs"/>
      </a:defRPr>
    </a:lvl3pPr>
    <a:lvl4pPr marL="5266944" algn="l" defTabSz="3511296" rtl="0" eaLnBrk="1" latinLnBrk="0" hangingPunct="1">
      <a:defRPr sz="6912" kern="1200">
        <a:solidFill>
          <a:schemeClr val="tx1"/>
        </a:solidFill>
        <a:latin typeface="+mn-lt"/>
        <a:ea typeface="+mn-ea"/>
        <a:cs typeface="+mn-cs"/>
      </a:defRPr>
    </a:lvl4pPr>
    <a:lvl5pPr marL="7022592" algn="l" defTabSz="3511296" rtl="0" eaLnBrk="1" latinLnBrk="0" hangingPunct="1">
      <a:defRPr sz="6912" kern="1200">
        <a:solidFill>
          <a:schemeClr val="tx1"/>
        </a:solidFill>
        <a:latin typeface="+mn-lt"/>
        <a:ea typeface="+mn-ea"/>
        <a:cs typeface="+mn-cs"/>
      </a:defRPr>
    </a:lvl5pPr>
    <a:lvl6pPr marL="8778240" algn="l" defTabSz="3511296" rtl="0" eaLnBrk="1" latinLnBrk="0" hangingPunct="1">
      <a:defRPr sz="6912" kern="1200">
        <a:solidFill>
          <a:schemeClr val="tx1"/>
        </a:solidFill>
        <a:latin typeface="+mn-lt"/>
        <a:ea typeface="+mn-ea"/>
        <a:cs typeface="+mn-cs"/>
      </a:defRPr>
    </a:lvl6pPr>
    <a:lvl7pPr marL="10533888" algn="l" defTabSz="3511296" rtl="0" eaLnBrk="1" latinLnBrk="0" hangingPunct="1">
      <a:defRPr sz="6912" kern="1200">
        <a:solidFill>
          <a:schemeClr val="tx1"/>
        </a:solidFill>
        <a:latin typeface="+mn-lt"/>
        <a:ea typeface="+mn-ea"/>
        <a:cs typeface="+mn-cs"/>
      </a:defRPr>
    </a:lvl7pPr>
    <a:lvl8pPr marL="12289536" algn="l" defTabSz="3511296" rtl="0" eaLnBrk="1" latinLnBrk="0" hangingPunct="1">
      <a:defRPr sz="6912" kern="1200">
        <a:solidFill>
          <a:schemeClr val="tx1"/>
        </a:solidFill>
        <a:latin typeface="+mn-lt"/>
        <a:ea typeface="+mn-ea"/>
        <a:cs typeface="+mn-cs"/>
      </a:defRPr>
    </a:lvl8pPr>
    <a:lvl9pPr marL="14045184" algn="l" defTabSz="3511296" rtl="0" eaLnBrk="1" latinLnBrk="0" hangingPunct="1">
      <a:defRPr sz="691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2433"/>
    <a:srgbClr val="9D1824"/>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413"/>
    <p:restoredTop sz="96281"/>
  </p:normalViewPr>
  <p:slideViewPr>
    <p:cSldViewPr snapToGrid="0" snapToObjects="1" showGuides="1">
      <p:cViewPr varScale="1">
        <p:scale>
          <a:sx n="23" d="100"/>
          <a:sy n="23" d="100"/>
        </p:scale>
        <p:origin x="1986" y="126"/>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2.PNG>
</file>

<file path=ppt/media/image3.JPG>
</file>

<file path=ppt/media/image4.JPE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4583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EFE2A91-7509-5C4D-A1DF-62A3BEF92DDD}"/>
              </a:ext>
            </a:extLst>
          </p:cNvPr>
          <p:cNvPicPr>
            <a:picLocks noChangeAspect="1"/>
          </p:cNvPicPr>
          <p:nvPr userDrawn="1"/>
        </p:nvPicPr>
        <p:blipFill>
          <a:blip r:embed="rId3"/>
          <a:srcRect/>
          <a:stretch/>
        </p:blipFill>
        <p:spPr>
          <a:xfrm>
            <a:off x="0" y="0"/>
            <a:ext cx="43891200" cy="32918400"/>
          </a:xfrm>
          <a:prstGeom prst="rect">
            <a:avLst/>
          </a:prstGeom>
        </p:spPr>
      </p:pic>
    </p:spTree>
    <p:extLst>
      <p:ext uri="{BB962C8B-B14F-4D97-AF65-F5344CB8AC3E}">
        <p14:creationId xmlns:p14="http://schemas.microsoft.com/office/powerpoint/2010/main" val="3551133687"/>
      </p:ext>
    </p:extLst>
  </p:cSld>
  <p:clrMap bg1="lt1" tx1="dk1" bg2="lt2" tx2="dk2" accent1="accent1" accent2="accent2" accent3="accent3" accent4="accent4" accent5="accent5" accent6="accent6" hlink="hlink" folHlink="folHlink"/>
  <p:sldLayoutIdLst>
    <p:sldLayoutId id="2147483687"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80CEB67-5D13-D745-B94C-7A94D27A26C0}"/>
              </a:ext>
            </a:extLst>
          </p:cNvPr>
          <p:cNvGraphicFramePr>
            <a:graphicFrameLocks noGrp="1"/>
          </p:cNvGraphicFramePr>
          <p:nvPr>
            <p:extLst>
              <p:ext uri="{D42A27DB-BD31-4B8C-83A1-F6EECF244321}">
                <p14:modId xmlns:p14="http://schemas.microsoft.com/office/powerpoint/2010/main" val="2169361760"/>
              </p:ext>
            </p:extLst>
          </p:nvPr>
        </p:nvGraphicFramePr>
        <p:xfrm>
          <a:off x="1433555" y="5929065"/>
          <a:ext cx="9765792" cy="12746736"/>
        </p:xfrm>
        <a:graphic>
          <a:graphicData uri="http://schemas.openxmlformats.org/drawingml/2006/table">
            <a:tbl>
              <a:tblPr firstRow="1" bandRow="1">
                <a:effectLst/>
                <a:tableStyleId>{2D5ABB26-0587-4C30-8999-92F81FD0307C}</a:tableStyleId>
              </a:tblPr>
              <a:tblGrid>
                <a:gridCol w="9765792">
                  <a:extLst>
                    <a:ext uri="{9D8B030D-6E8A-4147-A177-3AD203B41FA5}">
                      <a16:colId xmlns:a16="http://schemas.microsoft.com/office/drawing/2014/main" val="20000"/>
                    </a:ext>
                  </a:extLst>
                </a:gridCol>
              </a:tblGrid>
              <a:tr h="1211408">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000" b="1" spc="100" baseline="0" dirty="0">
                          <a:solidFill>
                            <a:schemeClr val="bg1"/>
                          </a:solidFill>
                          <a:latin typeface="Arial" charset="0"/>
                          <a:ea typeface="Arial" charset="0"/>
                          <a:cs typeface="Arial" charset="0"/>
                        </a:rPr>
                        <a:t>Components</a:t>
                      </a:r>
                    </a:p>
                  </a:txBody>
                  <a:tcPr marL="329184" marR="329184" marT="329184" marB="329184">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10025309">
                <a:tc>
                  <a:txBody>
                    <a:bodyPr/>
                    <a:lstStyle/>
                    <a:p>
                      <a:pPr>
                        <a:spcAft>
                          <a:spcPts val="2400"/>
                        </a:spcAft>
                      </a:pPr>
                      <a:r>
                        <a:rPr lang="en-US" sz="4000" dirty="0">
                          <a:latin typeface="Times New Roman" charset="0"/>
                          <a:ea typeface="Times New Roman" charset="0"/>
                          <a:cs typeface="Times New Roman" charset="0"/>
                        </a:rPr>
                        <a:t>Here is a list of the components used:</a:t>
                      </a:r>
                    </a:p>
                    <a:p>
                      <a:pPr marL="571500" indent="-571500">
                        <a:spcAft>
                          <a:spcPts val="2400"/>
                        </a:spcAft>
                        <a:buFont typeface="Arial" panose="020B0604020202020204" pitchFamily="34" charset="0"/>
                        <a:buChar char="•"/>
                      </a:pPr>
                      <a:r>
                        <a:rPr lang="en-US" sz="4000" dirty="0">
                          <a:latin typeface="Times New Roman" charset="0"/>
                          <a:ea typeface="Times New Roman" charset="0"/>
                          <a:cs typeface="Times New Roman" charset="0"/>
                        </a:rPr>
                        <a:t>Raspberry Pi 4</a:t>
                      </a:r>
                    </a:p>
                    <a:p>
                      <a:pPr marL="571500" indent="-571500">
                        <a:spcAft>
                          <a:spcPts val="2400"/>
                        </a:spcAft>
                        <a:buFont typeface="Arial" panose="020B0604020202020204" pitchFamily="34" charset="0"/>
                        <a:buChar char="•"/>
                      </a:pPr>
                      <a:r>
                        <a:rPr lang="en-US" sz="4000" dirty="0">
                          <a:latin typeface="Times New Roman" charset="0"/>
                          <a:ea typeface="Times New Roman" charset="0"/>
                          <a:cs typeface="Times New Roman" charset="0"/>
                        </a:rPr>
                        <a:t>7” Touch Screen</a:t>
                      </a:r>
                    </a:p>
                    <a:p>
                      <a:pPr marL="571500" indent="-571500">
                        <a:spcAft>
                          <a:spcPts val="2400"/>
                        </a:spcAft>
                        <a:buFont typeface="Arial" panose="020B0604020202020204" pitchFamily="34" charset="0"/>
                        <a:buChar char="•"/>
                      </a:pPr>
                      <a:r>
                        <a:rPr lang="en-US" sz="4000" dirty="0">
                          <a:latin typeface="Times New Roman" charset="0"/>
                          <a:ea typeface="Times New Roman" charset="0"/>
                          <a:cs typeface="Times New Roman" charset="0"/>
                        </a:rPr>
                        <a:t>2 x 4 Channel Relay Boards</a:t>
                      </a:r>
                    </a:p>
                    <a:p>
                      <a:pPr marL="571500" indent="-571500">
                        <a:spcAft>
                          <a:spcPts val="2400"/>
                        </a:spcAft>
                        <a:buFont typeface="Arial" panose="020B0604020202020204" pitchFamily="34" charset="0"/>
                        <a:buChar char="•"/>
                      </a:pPr>
                      <a:r>
                        <a:rPr lang="en-US" sz="4000" dirty="0">
                          <a:latin typeface="Times New Roman" charset="0"/>
                          <a:ea typeface="Times New Roman" charset="0"/>
                          <a:cs typeface="Times New Roman" charset="0"/>
                        </a:rPr>
                        <a:t>Custom PCB(RP2040)</a:t>
                      </a:r>
                    </a:p>
                    <a:p>
                      <a:pPr marL="571500" indent="-571500">
                        <a:spcAft>
                          <a:spcPts val="2400"/>
                        </a:spcAft>
                        <a:buFont typeface="Arial" panose="020B0604020202020204" pitchFamily="34" charset="0"/>
                        <a:buChar char="•"/>
                      </a:pPr>
                      <a:r>
                        <a:rPr lang="en-US" sz="4000" dirty="0">
                          <a:latin typeface="Times New Roman" charset="0"/>
                          <a:ea typeface="Times New Roman" charset="0"/>
                          <a:cs typeface="Times New Roman" charset="0"/>
                        </a:rPr>
                        <a:t>4 x Peristaltic Pump (5W)</a:t>
                      </a:r>
                    </a:p>
                    <a:p>
                      <a:pPr marL="571500" indent="-571500">
                        <a:spcAft>
                          <a:spcPts val="2400"/>
                        </a:spcAft>
                        <a:buFont typeface="Arial" panose="020B0604020202020204" pitchFamily="34" charset="0"/>
                        <a:buChar char="•"/>
                      </a:pPr>
                      <a:r>
                        <a:rPr lang="en-US" sz="4000" dirty="0">
                          <a:latin typeface="Times New Roman" charset="0"/>
                          <a:ea typeface="Times New Roman" charset="0"/>
                          <a:cs typeface="Times New Roman" charset="0"/>
                        </a:rPr>
                        <a:t>24 V Air Pump</a:t>
                      </a:r>
                    </a:p>
                    <a:p>
                      <a:pPr marL="571500" indent="-571500">
                        <a:spcAft>
                          <a:spcPts val="2400"/>
                        </a:spcAft>
                        <a:buFont typeface="Arial" panose="020B0604020202020204" pitchFamily="34" charset="0"/>
                        <a:buChar char="•"/>
                      </a:pPr>
                      <a:r>
                        <a:rPr lang="en-US" sz="4000" dirty="0">
                          <a:latin typeface="Times New Roman" charset="0"/>
                          <a:ea typeface="Times New Roman" charset="0"/>
                          <a:cs typeface="Times New Roman" charset="0"/>
                        </a:rPr>
                        <a:t>24V, 400W Power Supply</a:t>
                      </a:r>
                    </a:p>
                    <a:p>
                      <a:pPr marL="571500" indent="-571500">
                        <a:spcAft>
                          <a:spcPts val="2400"/>
                        </a:spcAft>
                        <a:buFont typeface="Arial" panose="020B0604020202020204" pitchFamily="34" charset="0"/>
                        <a:buChar char="•"/>
                      </a:pPr>
                      <a:r>
                        <a:rPr lang="en-US" sz="4000" dirty="0">
                          <a:latin typeface="Times New Roman" charset="0"/>
                          <a:ea typeface="Times New Roman" charset="0"/>
                          <a:cs typeface="Times New Roman" charset="0"/>
                        </a:rPr>
                        <a:t>Aluminum Channeling</a:t>
                      </a:r>
                    </a:p>
                    <a:p>
                      <a:pPr marL="571500" indent="-571500">
                        <a:spcAft>
                          <a:spcPts val="2400"/>
                        </a:spcAft>
                        <a:buFont typeface="Arial" panose="020B0604020202020204" pitchFamily="34" charset="0"/>
                        <a:buChar char="•"/>
                      </a:pPr>
                      <a:r>
                        <a:rPr lang="en-US" sz="4000" dirty="0">
                          <a:latin typeface="Times New Roman" charset="0"/>
                          <a:ea typeface="Times New Roman" charset="0"/>
                          <a:cs typeface="Times New Roman" charset="0"/>
                        </a:rPr>
                        <a:t>TONS of 3D Printing</a:t>
                      </a:r>
                    </a:p>
                    <a:p>
                      <a:pPr marL="571500" indent="-571500">
                        <a:spcAft>
                          <a:spcPts val="2400"/>
                        </a:spcAft>
                        <a:buFont typeface="Arial" panose="020B0604020202020204" pitchFamily="34" charset="0"/>
                        <a:buChar char="•"/>
                      </a:pPr>
                      <a:endParaRPr lang="en-US" sz="4000" dirty="0">
                        <a:latin typeface="Times New Roman" charset="0"/>
                        <a:ea typeface="Times New Roman" charset="0"/>
                        <a:cs typeface="Times New Roman" charset="0"/>
                      </a:endParaRPr>
                    </a:p>
                    <a:p>
                      <a:pPr marL="571500" indent="-571500">
                        <a:spcAft>
                          <a:spcPts val="2400"/>
                        </a:spcAft>
                        <a:buFont typeface="Arial" panose="020B0604020202020204" pitchFamily="34" charset="0"/>
                        <a:buChar char="•"/>
                      </a:pPr>
                      <a:endParaRPr lang="en-US" sz="4000" dirty="0">
                        <a:latin typeface="Times New Roman" charset="0"/>
                        <a:ea typeface="Times New Roman" charset="0"/>
                        <a:cs typeface="Times New Roman" charset="0"/>
                      </a:endParaRPr>
                    </a:p>
                  </a:txBody>
                  <a:tcPr marL="329184" marR="329184" marT="329184" marB="329184">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5" name="Table 4">
            <a:extLst>
              <a:ext uri="{FF2B5EF4-FFF2-40B4-BE49-F238E27FC236}">
                <a16:creationId xmlns:a16="http://schemas.microsoft.com/office/drawing/2014/main" id="{CAF8E194-4D8F-4543-AEE1-F4DA8C770132}"/>
              </a:ext>
            </a:extLst>
          </p:cNvPr>
          <p:cNvGraphicFramePr>
            <a:graphicFrameLocks noGrp="1"/>
          </p:cNvGraphicFramePr>
          <p:nvPr>
            <p:extLst>
              <p:ext uri="{D42A27DB-BD31-4B8C-83A1-F6EECF244321}">
                <p14:modId xmlns:p14="http://schemas.microsoft.com/office/powerpoint/2010/main" val="2194103195"/>
              </p:ext>
            </p:extLst>
          </p:nvPr>
        </p:nvGraphicFramePr>
        <p:xfrm>
          <a:off x="11753762" y="5929065"/>
          <a:ext cx="20042420" cy="8247776"/>
        </p:xfrm>
        <a:graphic>
          <a:graphicData uri="http://schemas.openxmlformats.org/drawingml/2006/table">
            <a:tbl>
              <a:tblPr firstRow="1" bandRow="1">
                <a:effectLst/>
                <a:tableStyleId>{2D5ABB26-0587-4C30-8999-92F81FD0307C}</a:tableStyleId>
              </a:tblPr>
              <a:tblGrid>
                <a:gridCol w="20042420">
                  <a:extLst>
                    <a:ext uri="{9D8B030D-6E8A-4147-A177-3AD203B41FA5}">
                      <a16:colId xmlns:a16="http://schemas.microsoft.com/office/drawing/2014/main" val="20000"/>
                    </a:ext>
                  </a:extLst>
                </a:gridCol>
              </a:tblGrid>
              <a:tr h="876400">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000" b="1" kern="1200" spc="100" baseline="0" dirty="0">
                          <a:solidFill>
                            <a:schemeClr val="bg1"/>
                          </a:solidFill>
                          <a:latin typeface="Arial" charset="0"/>
                          <a:ea typeface="Arial" charset="0"/>
                          <a:cs typeface="Arial" charset="0"/>
                        </a:rPr>
                        <a:t>Problem Statement</a:t>
                      </a:r>
                    </a:p>
                  </a:txBody>
                  <a:tcPr marL="329184" marR="329184" marT="329184" marB="329184">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6827408">
                <a:tc>
                  <a:txBody>
                    <a:bodyPr/>
                    <a:lstStyle/>
                    <a:p>
                      <a:pPr>
                        <a:spcAft>
                          <a:spcPts val="2400"/>
                        </a:spcAft>
                      </a:pPr>
                      <a:r>
                        <a:rPr lang="en-US" sz="40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Cans of soda and other soda mixing machines do not allow for customer customization and control. </a:t>
                      </a:r>
                      <a:r>
                        <a:rPr lang="en-US" sz="40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SodaShop</a:t>
                      </a:r>
                      <a:r>
                        <a:rPr lang="en-US" sz="40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allows for the ultimate customizability of soft drink creation bolstered by seamless automation. </a:t>
                      </a:r>
                      <a:r>
                        <a:rPr lang="en-US" sz="40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SodaShop</a:t>
                      </a:r>
                      <a:r>
                        <a:rPr lang="en-US" sz="40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will integrate the customizability of modern soda machines found in restaurants with the ease of access of having soda from the comfort of your home. Additionally, </a:t>
                      </a:r>
                      <a:r>
                        <a:rPr lang="en-US" sz="40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SodaShop</a:t>
                      </a:r>
                      <a:r>
                        <a:rPr lang="en-US" sz="40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will utilize a touchscreen with a friendly user interface which features flavor customization of up to four flavors, while also adjusting the amount of syrup dispensed in order to provide further customizability. Finally, </a:t>
                      </a:r>
                      <a:r>
                        <a:rPr lang="en-US" sz="40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SodaShop</a:t>
                      </a:r>
                      <a:r>
                        <a:rPr lang="en-US" sz="40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aims to lessen the cost of buying CO2 canisters by utilizing club soda bottles.</a:t>
                      </a:r>
                      <a:endParaRPr lang="en-US" sz="4000" dirty="0">
                        <a:latin typeface="Times New Roman" panose="02020603050405020304" pitchFamily="18" charset="0"/>
                        <a:ea typeface="Times New Roman" charset="0"/>
                        <a:cs typeface="Times New Roman" panose="02020603050405020304" pitchFamily="18" charset="0"/>
                      </a:endParaRPr>
                    </a:p>
                  </a:txBody>
                  <a:tcPr marL="329184" marR="329184" marT="329184" marB="329184">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6" name="Table 5">
            <a:extLst>
              <a:ext uri="{FF2B5EF4-FFF2-40B4-BE49-F238E27FC236}">
                <a16:creationId xmlns:a16="http://schemas.microsoft.com/office/drawing/2014/main" id="{4AF9A610-B743-A14A-A1EB-933C8C477387}"/>
              </a:ext>
            </a:extLst>
          </p:cNvPr>
          <p:cNvGraphicFramePr>
            <a:graphicFrameLocks noGrp="1"/>
          </p:cNvGraphicFramePr>
          <p:nvPr>
            <p:extLst>
              <p:ext uri="{D42A27DB-BD31-4B8C-83A1-F6EECF244321}">
                <p14:modId xmlns:p14="http://schemas.microsoft.com/office/powerpoint/2010/main" val="383058150"/>
              </p:ext>
            </p:extLst>
          </p:nvPr>
        </p:nvGraphicFramePr>
        <p:xfrm>
          <a:off x="32394175" y="5929065"/>
          <a:ext cx="9765792" cy="15657576"/>
        </p:xfrm>
        <a:graphic>
          <a:graphicData uri="http://schemas.openxmlformats.org/drawingml/2006/table">
            <a:tbl>
              <a:tblPr firstRow="1" bandRow="1">
                <a:effectLst/>
                <a:tableStyleId>{2D5ABB26-0587-4C30-8999-92F81FD0307C}</a:tableStyleId>
              </a:tblPr>
              <a:tblGrid>
                <a:gridCol w="9765792">
                  <a:extLst>
                    <a:ext uri="{9D8B030D-6E8A-4147-A177-3AD203B41FA5}">
                      <a16:colId xmlns:a16="http://schemas.microsoft.com/office/drawing/2014/main" val="20000"/>
                    </a:ext>
                  </a:extLst>
                </a:gridCol>
              </a:tblGrid>
              <a:tr h="1417320">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000" b="1" kern="1200" spc="100" baseline="0" dirty="0">
                          <a:solidFill>
                            <a:schemeClr val="bg1"/>
                          </a:solidFill>
                          <a:latin typeface="Arial" charset="0"/>
                          <a:ea typeface="Arial" charset="0"/>
                          <a:cs typeface="Arial" charset="0"/>
                        </a:rPr>
                        <a:t>Process</a:t>
                      </a:r>
                    </a:p>
                  </a:txBody>
                  <a:tcPr marL="329184" marR="329184" marT="329184" marB="329184">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14237208">
                <a:tc>
                  <a:txBody>
                    <a:bodyPr/>
                    <a:lstStyle/>
                    <a:p>
                      <a:pPr>
                        <a:spcAft>
                          <a:spcPts val="2400"/>
                        </a:spcAft>
                      </a:pPr>
                      <a:r>
                        <a:rPr lang="en-US" sz="4000" dirty="0">
                          <a:latin typeface="Times New Roman" charset="0"/>
                          <a:ea typeface="Times New Roman" charset="0"/>
                          <a:cs typeface="Times New Roman" charset="0"/>
                        </a:rPr>
                        <a:t>The project works as follows. When a user presses a drink option on the GUI of the touchscreen, the Raspberry Pi sends a UART signal to the custom RP2040 Board. </a:t>
                      </a:r>
                      <a:r>
                        <a:rPr lang="en-US" sz="4000">
                          <a:latin typeface="Times New Roman" charset="0"/>
                          <a:ea typeface="Times New Roman" charset="0"/>
                          <a:cs typeface="Times New Roman" charset="0"/>
                        </a:rPr>
                        <a:t>The </a:t>
                      </a:r>
                      <a:r>
                        <a:rPr lang="en-US" sz="4000" dirty="0">
                          <a:latin typeface="Times New Roman" charset="0"/>
                          <a:ea typeface="Times New Roman" charset="0"/>
                          <a:cs typeface="Times New Roman" charset="0"/>
                        </a:rPr>
                        <a:t>board sends a 3.3V signal to the dedicated relay board, which in turn, turns on both the air pump and peristaltic pump simultaneously, resulting in a dispensed beverage! </a:t>
                      </a:r>
                    </a:p>
                    <a:p>
                      <a:pPr>
                        <a:spcAft>
                          <a:spcPts val="2400"/>
                        </a:spcAft>
                      </a:pPr>
                      <a:r>
                        <a:rPr lang="en-US" sz="4000" dirty="0">
                          <a:latin typeface="Times New Roman" charset="0"/>
                          <a:ea typeface="Times New Roman" charset="0"/>
                          <a:cs typeface="Times New Roman" charset="0"/>
                        </a:rPr>
                        <a:t>The air pump solves the problem of losing the drinks carbonation because instead of using the turbulent motion of a pump, it smoothly pushes both carbonation and water without nearly as much turbulence.</a:t>
                      </a:r>
                    </a:p>
                    <a:p>
                      <a:pPr>
                        <a:spcAft>
                          <a:spcPts val="2400"/>
                        </a:spcAft>
                      </a:pPr>
                      <a:r>
                        <a:rPr lang="en-US" sz="4000" dirty="0">
                          <a:latin typeface="Times New Roman" charset="0"/>
                          <a:ea typeface="Times New Roman" charset="0"/>
                          <a:cs typeface="Times New Roman" charset="0"/>
                        </a:rPr>
                        <a:t>Finally, a user can load up to four flavor syrups, make custom strength drinks, as well as mix flavors like never before on a soda machine!</a:t>
                      </a:r>
                    </a:p>
                  </a:txBody>
                  <a:tcPr marL="329184" marR="329184" marT="329184" marB="329184">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7" name="Table 6">
            <a:extLst>
              <a:ext uri="{FF2B5EF4-FFF2-40B4-BE49-F238E27FC236}">
                <a16:creationId xmlns:a16="http://schemas.microsoft.com/office/drawing/2014/main" id="{749486CC-0EBB-0B47-AAD8-87C5E18B7CA2}"/>
              </a:ext>
            </a:extLst>
          </p:cNvPr>
          <p:cNvGraphicFramePr>
            <a:graphicFrameLocks noGrp="1"/>
          </p:cNvGraphicFramePr>
          <p:nvPr>
            <p:extLst>
              <p:ext uri="{D42A27DB-BD31-4B8C-83A1-F6EECF244321}">
                <p14:modId xmlns:p14="http://schemas.microsoft.com/office/powerpoint/2010/main" val="2977795261"/>
              </p:ext>
            </p:extLst>
          </p:nvPr>
        </p:nvGraphicFramePr>
        <p:xfrm>
          <a:off x="11753761" y="13292869"/>
          <a:ext cx="9765792" cy="16632936"/>
        </p:xfrm>
        <a:graphic>
          <a:graphicData uri="http://schemas.openxmlformats.org/drawingml/2006/table">
            <a:tbl>
              <a:tblPr firstRow="1" bandRow="1">
                <a:effectLst/>
                <a:tableStyleId>{2D5ABB26-0587-4C30-8999-92F81FD0307C}</a:tableStyleId>
              </a:tblPr>
              <a:tblGrid>
                <a:gridCol w="9765792">
                  <a:extLst>
                    <a:ext uri="{9D8B030D-6E8A-4147-A177-3AD203B41FA5}">
                      <a16:colId xmlns:a16="http://schemas.microsoft.com/office/drawing/2014/main" val="20000"/>
                    </a:ext>
                  </a:extLst>
                </a:gridCol>
              </a:tblGrid>
              <a:tr h="1282125">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4500" b="1" kern="1200" spc="100" baseline="0" dirty="0">
                          <a:solidFill>
                            <a:schemeClr val="bg1"/>
                          </a:solidFill>
                          <a:latin typeface="Arial" charset="0"/>
                          <a:ea typeface="Arial" charset="0"/>
                          <a:cs typeface="Arial" charset="0"/>
                        </a:rPr>
                        <a:t>Design</a:t>
                      </a:r>
                    </a:p>
                  </a:txBody>
                  <a:tcPr marL="329184" marR="329184" marT="329184" marB="329184">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14873816">
                <a:tc>
                  <a:txBody>
                    <a:bodyPr/>
                    <a:lstStyle/>
                    <a:p>
                      <a:pPr>
                        <a:spcAft>
                          <a:spcPts val="2400"/>
                        </a:spcAft>
                      </a:pPr>
                      <a:r>
                        <a:rPr lang="en-US" sz="4000" dirty="0">
                          <a:latin typeface="Times New Roman" charset="0"/>
                          <a:ea typeface="Times New Roman" charset="0"/>
                          <a:cs typeface="Times New Roman" charset="0"/>
                        </a:rPr>
                        <a:t>The project implements: python programming, PCB design, 3D design and printing, soldering, and mechanical building. For the programming side,  </a:t>
                      </a:r>
                      <a:r>
                        <a:rPr lang="en-US" sz="4000" dirty="0" err="1">
                          <a:latin typeface="Times New Roman" charset="0"/>
                          <a:ea typeface="Times New Roman" charset="0"/>
                          <a:cs typeface="Times New Roman" charset="0"/>
                        </a:rPr>
                        <a:t>MicroPython</a:t>
                      </a:r>
                      <a:r>
                        <a:rPr lang="en-US" sz="4000" dirty="0">
                          <a:latin typeface="Times New Roman" charset="0"/>
                          <a:ea typeface="Times New Roman" charset="0"/>
                          <a:cs typeface="Times New Roman" charset="0"/>
                        </a:rPr>
                        <a:t> code is uploaded to a RP2040 microprocessor which controls relay boards, and in turn, our pumps. The RP2040 on the custom PCB communicates with a Raspberry Pi 4 which is programmed in python. This Pi is used to run our GUI for our touchscreen.</a:t>
                      </a:r>
                    </a:p>
                    <a:p>
                      <a:pPr>
                        <a:spcAft>
                          <a:spcPts val="2400"/>
                        </a:spcAft>
                      </a:pPr>
                      <a:r>
                        <a:rPr lang="en-US" sz="4000" dirty="0">
                          <a:latin typeface="Times New Roman" charset="0"/>
                          <a:ea typeface="Times New Roman" charset="0"/>
                          <a:cs typeface="Times New Roman" charset="0"/>
                        </a:rPr>
                        <a:t>The frame is built out of 20mm aluminum channeling, with 3D printed brackets to hold it together. Additionally, much 3D design and printing was utilized to make custom mounts and brackets for every component mounted to the frame.</a:t>
                      </a:r>
                    </a:p>
                    <a:p>
                      <a:pPr>
                        <a:spcAft>
                          <a:spcPts val="2400"/>
                        </a:spcAft>
                      </a:pPr>
                      <a:r>
                        <a:rPr lang="en-US" sz="4000" dirty="0">
                          <a:latin typeface="Times New Roman" charset="0"/>
                          <a:ea typeface="Times New Roman" charset="0"/>
                          <a:cs typeface="Times New Roman" charset="0"/>
                        </a:rPr>
                        <a:t>Finally, the PCB was designed around a RP2040 microprocessor. The PCB has screw-mounted rails for GPIO, PWM, and other functions, as well as LEDs for testing and debugging. The PCB can be seen to the right.</a:t>
                      </a:r>
                    </a:p>
                  </a:txBody>
                  <a:tcPr marL="329184" marR="329184" marT="329184" marB="329184">
                    <a:lnT w="76200" cap="flat" cmpd="sng" algn="ctr">
                      <a:solidFill>
                        <a:schemeClr val="bg2">
                          <a:lumMod val="90000"/>
                        </a:schemeClr>
                      </a:solidFill>
                      <a:prstDash val="solid"/>
                      <a:round/>
                      <a:headEnd type="none" w="med" len="med"/>
                      <a:tailEnd type="none" w="med" len="med"/>
                    </a:lnT>
                    <a:lnB w="76200" cap="flat" cmpd="sng" algn="ctr">
                      <a:solidFill>
                        <a:schemeClr val="bg2">
                          <a:lumMod val="90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4" name="TextBox 13">
            <a:extLst>
              <a:ext uri="{FF2B5EF4-FFF2-40B4-BE49-F238E27FC236}">
                <a16:creationId xmlns:a16="http://schemas.microsoft.com/office/drawing/2014/main" id="{AADDAD32-565D-9045-8DB1-5C1E0729AE65}"/>
              </a:ext>
            </a:extLst>
          </p:cNvPr>
          <p:cNvSpPr txBox="1"/>
          <p:nvPr/>
        </p:nvSpPr>
        <p:spPr>
          <a:xfrm>
            <a:off x="1433553" y="1178487"/>
            <a:ext cx="34990049" cy="1200329"/>
          </a:xfrm>
          <a:prstGeom prst="rect">
            <a:avLst/>
          </a:prstGeom>
          <a:noFill/>
        </p:spPr>
        <p:txBody>
          <a:bodyPr wrap="square" rtlCol="0">
            <a:spAutoFit/>
          </a:bodyPr>
          <a:lstStyle/>
          <a:p>
            <a:pPr algn="ctr">
              <a:lnSpc>
                <a:spcPct val="80000"/>
              </a:lnSpc>
            </a:pPr>
            <a:r>
              <a:rPr lang="en-US" sz="9000" b="1" spc="100" dirty="0" err="1">
                <a:solidFill>
                  <a:schemeClr val="bg1"/>
                </a:solidFill>
                <a:latin typeface="Arial"/>
                <a:cs typeface="Arial"/>
              </a:rPr>
              <a:t>SodaShop</a:t>
            </a:r>
            <a:endParaRPr lang="en-US" sz="9000" b="1" spc="100" dirty="0">
              <a:solidFill>
                <a:schemeClr val="bg1"/>
              </a:solidFill>
              <a:latin typeface="Arial"/>
              <a:cs typeface="Arial"/>
            </a:endParaRPr>
          </a:p>
        </p:txBody>
      </p:sp>
      <p:sp>
        <p:nvSpPr>
          <p:cNvPr id="15" name="TextBox 14">
            <a:extLst>
              <a:ext uri="{FF2B5EF4-FFF2-40B4-BE49-F238E27FC236}">
                <a16:creationId xmlns:a16="http://schemas.microsoft.com/office/drawing/2014/main" id="{17073839-689F-544B-AF01-215451453DFE}"/>
              </a:ext>
            </a:extLst>
          </p:cNvPr>
          <p:cNvSpPr txBox="1"/>
          <p:nvPr/>
        </p:nvSpPr>
        <p:spPr>
          <a:xfrm>
            <a:off x="1433555" y="2423211"/>
            <a:ext cx="34990045" cy="904863"/>
          </a:xfrm>
          <a:prstGeom prst="rect">
            <a:avLst/>
          </a:prstGeom>
          <a:noFill/>
        </p:spPr>
        <p:txBody>
          <a:bodyPr wrap="square" rtlCol="0">
            <a:spAutoFit/>
          </a:bodyPr>
          <a:lstStyle/>
          <a:p>
            <a:pPr algn="ctr">
              <a:lnSpc>
                <a:spcPct val="80000"/>
              </a:lnSpc>
            </a:pPr>
            <a:r>
              <a:rPr lang="en-US" sz="6600" i="1" dirty="0">
                <a:solidFill>
                  <a:schemeClr val="bg1"/>
                </a:solidFill>
                <a:latin typeface="Times New Roman" charset="0"/>
                <a:ea typeface="Times New Roman" charset="0"/>
                <a:cs typeface="Times New Roman" charset="0"/>
              </a:rPr>
              <a:t>G185: Justin Kleen, Austin Koenigs, Paul Litherland, Liam O’Malley, Nic Witulski</a:t>
            </a:r>
          </a:p>
        </p:txBody>
      </p:sp>
      <p:sp>
        <p:nvSpPr>
          <p:cNvPr id="16" name="TextBox 15">
            <a:extLst>
              <a:ext uri="{FF2B5EF4-FFF2-40B4-BE49-F238E27FC236}">
                <a16:creationId xmlns:a16="http://schemas.microsoft.com/office/drawing/2014/main" id="{AFC04EEE-8A99-404E-A855-0C691B2DA487}"/>
              </a:ext>
            </a:extLst>
          </p:cNvPr>
          <p:cNvSpPr txBox="1"/>
          <p:nvPr/>
        </p:nvSpPr>
        <p:spPr>
          <a:xfrm>
            <a:off x="1433555" y="3469590"/>
            <a:ext cx="34990045" cy="535531"/>
          </a:xfrm>
          <a:prstGeom prst="rect">
            <a:avLst/>
          </a:prstGeom>
          <a:noFill/>
        </p:spPr>
        <p:txBody>
          <a:bodyPr wrap="square" rtlCol="0">
            <a:spAutoFit/>
          </a:bodyPr>
          <a:lstStyle/>
          <a:p>
            <a:pPr algn="ctr">
              <a:lnSpc>
                <a:spcPct val="80000"/>
              </a:lnSpc>
            </a:pPr>
            <a:r>
              <a:rPr lang="en-US" sz="3600" i="1" dirty="0">
                <a:solidFill>
                  <a:schemeClr val="bg1"/>
                </a:solidFill>
                <a:latin typeface="Times New Roman" charset="0"/>
                <a:ea typeface="Times New Roman" charset="0"/>
                <a:cs typeface="Times New Roman" charset="0"/>
              </a:rPr>
              <a:t>Department of Electrical and Computer Engineering</a:t>
            </a:r>
          </a:p>
        </p:txBody>
      </p:sp>
      <p:graphicFrame>
        <p:nvGraphicFramePr>
          <p:cNvPr id="2" name="Table 1">
            <a:extLst>
              <a:ext uri="{FF2B5EF4-FFF2-40B4-BE49-F238E27FC236}">
                <a16:creationId xmlns:a16="http://schemas.microsoft.com/office/drawing/2014/main" id="{511281AB-B86E-3C99-A049-63C7FA317381}"/>
              </a:ext>
            </a:extLst>
          </p:cNvPr>
          <p:cNvGraphicFramePr>
            <a:graphicFrameLocks noGrp="1"/>
          </p:cNvGraphicFramePr>
          <p:nvPr>
            <p:extLst>
              <p:ext uri="{D42A27DB-BD31-4B8C-83A1-F6EECF244321}">
                <p14:modId xmlns:p14="http://schemas.microsoft.com/office/powerpoint/2010/main" val="4250836816"/>
              </p:ext>
            </p:extLst>
          </p:nvPr>
        </p:nvGraphicFramePr>
        <p:xfrm>
          <a:off x="32394175" y="20381547"/>
          <a:ext cx="9765792" cy="6933740"/>
        </p:xfrm>
        <a:graphic>
          <a:graphicData uri="http://schemas.openxmlformats.org/drawingml/2006/table">
            <a:tbl>
              <a:tblPr firstRow="1" bandRow="1">
                <a:effectLst/>
                <a:tableStyleId>{2D5ABB26-0587-4C30-8999-92F81FD0307C}</a:tableStyleId>
              </a:tblPr>
              <a:tblGrid>
                <a:gridCol w="9765792">
                  <a:extLst>
                    <a:ext uri="{9D8B030D-6E8A-4147-A177-3AD203B41FA5}">
                      <a16:colId xmlns:a16="http://schemas.microsoft.com/office/drawing/2014/main" val="20000"/>
                    </a:ext>
                  </a:extLst>
                </a:gridCol>
              </a:tblGrid>
              <a:tr h="0">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000" b="1" kern="1200" spc="100" baseline="0" dirty="0">
                          <a:solidFill>
                            <a:schemeClr val="bg1"/>
                          </a:solidFill>
                          <a:latin typeface="Arial" charset="0"/>
                          <a:ea typeface="Arial" charset="0"/>
                          <a:cs typeface="Arial" charset="0"/>
                        </a:rPr>
                        <a:t>Final Product</a:t>
                      </a:r>
                    </a:p>
                  </a:txBody>
                  <a:tcPr marL="329184" marR="329184" marT="329184" marB="329184">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5513372">
                <a:tc>
                  <a:txBody>
                    <a:bodyPr/>
                    <a:lstStyle/>
                    <a:p>
                      <a:pPr marL="0" indent="0">
                        <a:spcAft>
                          <a:spcPts val="2400"/>
                        </a:spcAft>
                        <a:buFont typeface="Arial" charset="0"/>
                        <a:buNone/>
                      </a:pPr>
                      <a:endParaRPr lang="en-US" sz="8000" i="0" dirty="0">
                        <a:latin typeface="Times New Roman" charset="0"/>
                        <a:ea typeface="Times New Roman" charset="0"/>
                        <a:cs typeface="Times New Roman" charset="0"/>
                      </a:endParaRPr>
                    </a:p>
                  </a:txBody>
                  <a:tcPr marL="329184" marR="329184" marT="329184" marB="329184">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pic>
        <p:nvPicPr>
          <p:cNvPr id="10" name="Picture 9" descr="A computer chip with many different components&#10;&#10;AI-generated content may be incorrect.">
            <a:extLst>
              <a:ext uri="{FF2B5EF4-FFF2-40B4-BE49-F238E27FC236}">
                <a16:creationId xmlns:a16="http://schemas.microsoft.com/office/drawing/2014/main" id="{2ADEB10F-3D20-1863-70DF-E007E6699252}"/>
              </a:ext>
            </a:extLst>
          </p:cNvPr>
          <p:cNvPicPr>
            <a:picLocks noChangeAspect="1"/>
          </p:cNvPicPr>
          <p:nvPr/>
        </p:nvPicPr>
        <p:blipFill>
          <a:blip r:embed="rId2"/>
          <a:stretch>
            <a:fillRect/>
          </a:stretch>
        </p:blipFill>
        <p:spPr>
          <a:xfrm>
            <a:off x="22073967" y="23400324"/>
            <a:ext cx="9274769" cy="6414642"/>
          </a:xfrm>
          <a:prstGeom prst="rect">
            <a:avLst/>
          </a:prstGeom>
        </p:spPr>
      </p:pic>
      <p:pic>
        <p:nvPicPr>
          <p:cNvPr id="18" name="Picture 17" descr="A group of wires connected to a circuit board&#10;&#10;AI-generated content may be incorrect.">
            <a:extLst>
              <a:ext uri="{FF2B5EF4-FFF2-40B4-BE49-F238E27FC236}">
                <a16:creationId xmlns:a16="http://schemas.microsoft.com/office/drawing/2014/main" id="{3DAB5ED6-28C5-C4BE-DD9D-B916464C7BB1}"/>
              </a:ext>
            </a:extLst>
          </p:cNvPr>
          <p:cNvPicPr>
            <a:picLocks noChangeAspect="1"/>
          </p:cNvPicPr>
          <p:nvPr/>
        </p:nvPicPr>
        <p:blipFill>
          <a:blip r:embed="rId3"/>
          <a:stretch>
            <a:fillRect/>
          </a:stretch>
        </p:blipFill>
        <p:spPr>
          <a:xfrm>
            <a:off x="1731233" y="18135371"/>
            <a:ext cx="8622832" cy="10796964"/>
          </a:xfrm>
          <a:prstGeom prst="rect">
            <a:avLst/>
          </a:prstGeom>
        </p:spPr>
      </p:pic>
      <p:pic>
        <p:nvPicPr>
          <p:cNvPr id="8" name="Picture 7" descr="A glass box with a screen on a table&#10;&#10;AI-generated content may be incorrect.">
            <a:extLst>
              <a:ext uri="{FF2B5EF4-FFF2-40B4-BE49-F238E27FC236}">
                <a16:creationId xmlns:a16="http://schemas.microsoft.com/office/drawing/2014/main" id="{E7181427-F933-DD0A-29C7-EF15F74DB679}"/>
              </a:ext>
            </a:extLst>
          </p:cNvPr>
          <p:cNvPicPr>
            <a:picLocks noChangeAspect="1"/>
          </p:cNvPicPr>
          <p:nvPr/>
        </p:nvPicPr>
        <p:blipFill>
          <a:blip r:embed="rId4"/>
          <a:srcRect l="14844" t="33203" r="17187" b="11328"/>
          <a:stretch/>
        </p:blipFill>
        <p:spPr>
          <a:xfrm>
            <a:off x="33225616" y="22199600"/>
            <a:ext cx="8102910" cy="8816960"/>
          </a:xfrm>
          <a:prstGeom prst="rect">
            <a:avLst/>
          </a:prstGeom>
        </p:spPr>
      </p:pic>
      <p:pic>
        <p:nvPicPr>
          <p:cNvPr id="9" name="Picture 8" descr="A black object on a black surface&#10;&#10;AI-generated content may be incorrect.">
            <a:extLst>
              <a:ext uri="{FF2B5EF4-FFF2-40B4-BE49-F238E27FC236}">
                <a16:creationId xmlns:a16="http://schemas.microsoft.com/office/drawing/2014/main" id="{E1C4F6E2-BDC3-C6DE-A11C-B30BA94F3C56}"/>
              </a:ext>
            </a:extLst>
          </p:cNvPr>
          <p:cNvPicPr>
            <a:picLocks noChangeAspect="1"/>
          </p:cNvPicPr>
          <p:nvPr/>
        </p:nvPicPr>
        <p:blipFill>
          <a:blip r:embed="rId5"/>
          <a:srcRect l="25348" r="19869" b="4409"/>
          <a:stretch/>
        </p:blipFill>
        <p:spPr>
          <a:xfrm>
            <a:off x="22153315" y="13901891"/>
            <a:ext cx="9009105" cy="8247777"/>
          </a:xfrm>
          <a:prstGeom prst="rect">
            <a:avLst/>
          </a:prstGeom>
        </p:spPr>
      </p:pic>
      <p:pic>
        <p:nvPicPr>
          <p:cNvPr id="13" name="Picture 12" descr="A logo for a soda shop&#10;&#10;AI-generated content may be incorrect.">
            <a:extLst>
              <a:ext uri="{FF2B5EF4-FFF2-40B4-BE49-F238E27FC236}">
                <a16:creationId xmlns:a16="http://schemas.microsoft.com/office/drawing/2014/main" id="{B944304C-B098-F994-3860-2B67F9D509B6}"/>
              </a:ext>
            </a:extLst>
          </p:cNvPr>
          <p:cNvPicPr>
            <a:picLocks noChangeAspect="1"/>
          </p:cNvPicPr>
          <p:nvPr/>
        </p:nvPicPr>
        <p:blipFill>
          <a:blip r:embed="rId6"/>
          <a:stretch>
            <a:fillRect/>
          </a:stretch>
        </p:blipFill>
        <p:spPr>
          <a:xfrm>
            <a:off x="249381" y="156120"/>
            <a:ext cx="4114800" cy="4114800"/>
          </a:xfrm>
          <a:prstGeom prst="rect">
            <a:avLst/>
          </a:prstGeom>
        </p:spPr>
      </p:pic>
    </p:spTree>
    <p:extLst>
      <p:ext uri="{BB962C8B-B14F-4D97-AF65-F5344CB8AC3E}">
        <p14:creationId xmlns:p14="http://schemas.microsoft.com/office/powerpoint/2010/main" val="17487723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745</TotalTime>
  <Words>485</Words>
  <Application>Microsoft Office PowerPoint</Application>
  <PresentationFormat>Custom</PresentationFormat>
  <Paragraphs>25</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Emily Slattery</dc:creator>
  <cp:lastModifiedBy>Justin Kleen</cp:lastModifiedBy>
  <cp:revision>42</cp:revision>
  <cp:lastPrinted>2019-03-06T16:28:29Z</cp:lastPrinted>
  <dcterms:created xsi:type="dcterms:W3CDTF">2019-03-05T16:02:29Z</dcterms:created>
  <dcterms:modified xsi:type="dcterms:W3CDTF">2025-04-23T14:14:23Z</dcterms:modified>
</cp:coreProperties>
</file>

<file path=docProps/thumbnail.jpeg>
</file>